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</p:sldMasterIdLst>
  <p:notesMasterIdLst>
    <p:notesMasterId r:id="rId43"/>
  </p:notesMasterIdLst>
  <p:sldIdLst>
    <p:sldId id="256" r:id="rId2"/>
    <p:sldId id="299" r:id="rId3"/>
    <p:sldId id="277" r:id="rId4"/>
    <p:sldId id="257" r:id="rId5"/>
    <p:sldId id="298" r:id="rId6"/>
    <p:sldId id="297" r:id="rId7"/>
    <p:sldId id="279" r:id="rId8"/>
    <p:sldId id="278" r:id="rId9"/>
    <p:sldId id="296" r:id="rId10"/>
    <p:sldId id="259" r:id="rId11"/>
    <p:sldId id="258" r:id="rId12"/>
    <p:sldId id="284" r:id="rId13"/>
    <p:sldId id="260" r:id="rId14"/>
    <p:sldId id="261" r:id="rId15"/>
    <p:sldId id="264" r:id="rId16"/>
    <p:sldId id="265" r:id="rId17"/>
    <p:sldId id="262" r:id="rId18"/>
    <p:sldId id="263" r:id="rId19"/>
    <p:sldId id="280" r:id="rId20"/>
    <p:sldId id="281" r:id="rId21"/>
    <p:sldId id="282" r:id="rId22"/>
    <p:sldId id="267" r:id="rId23"/>
    <p:sldId id="269" r:id="rId24"/>
    <p:sldId id="268" r:id="rId25"/>
    <p:sldId id="266" r:id="rId26"/>
    <p:sldId id="272" r:id="rId27"/>
    <p:sldId id="285" r:id="rId28"/>
    <p:sldId id="270" r:id="rId29"/>
    <p:sldId id="286" r:id="rId30"/>
    <p:sldId id="271" r:id="rId31"/>
    <p:sldId id="275" r:id="rId32"/>
    <p:sldId id="276" r:id="rId33"/>
    <p:sldId id="273" r:id="rId34"/>
    <p:sldId id="274" r:id="rId35"/>
    <p:sldId id="287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65F2D0A-17FD-4381-B3C2-5E9974FE50CC}" type="datetime1">
              <a:rPr lang="en-US"/>
              <a:pPr>
                <a:defRPr/>
              </a:pPr>
              <a:t>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3C23414-82FF-4BDD-B554-E839F9740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Try to get different map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7B844C-64AC-4C69-81D1-BA414D7702CE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Slide for each cause- maps, pics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0A04A3B-48BA-43C5-B96C-5233FF068A9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23414-82FF-4BDD-B554-E839F9740F2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69780A-831C-4014-9EC9-BD68414AD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C8819-6B14-4DEC-9CED-1CDD8A990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B32298-CE06-476A-B7B0-45BFC11F4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EDD90E-AB0F-4F8A-BDD4-ADCFA4790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4CDBE59-72B3-4145-894A-7412D96AE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3DA0E-6C5E-4A24-BBEF-901C98EBC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E4382D-954A-41C3-8254-C7EC9EC24F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CBB8EBA-2489-442D-9826-1E2411454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24A660-E365-4C40-9519-6449BA7F4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CFBE3A-E445-4A9C-8B86-93B542CDE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428811-2897-49C5-A9F3-51B34C702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7B9899"/>
                </a:solidFill>
              </a:defRPr>
            </a:lvl1pPr>
          </a:lstStyle>
          <a:p>
            <a:pPr>
              <a:defRPr/>
            </a:pPr>
            <a:fld id="{9BF4DA9B-3F33-48B3-A1E2-2E6135FC0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08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charset="0"/>
          <a:ea typeface="ＭＳ Ｐゴシック" charset="-128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2"/>
        <a:buChar char=""/>
        <a:defRPr sz="27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"/>
        <a:defRPr sz="2200" kern="1200">
          <a:solidFill>
            <a:schemeClr val="tx2"/>
          </a:solidFill>
          <a:latin typeface="+mn-lt"/>
          <a:ea typeface="ＭＳ Ｐゴシック" charset="-128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charset="2"/>
        <a:buChar char="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charset="2"/>
        <a:buChar char=""/>
        <a:defRPr sz="2000" kern="1200">
          <a:solidFill>
            <a:schemeClr val="tx2"/>
          </a:solidFill>
          <a:latin typeface="+mn-lt"/>
          <a:ea typeface="ＭＳ Ｐゴシック" charset="-128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85800"/>
            <a:ext cx="6400800" cy="381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>
                <a:ea typeface="+mn-ea"/>
              </a:rPr>
              <a:t>1914 - 1918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World War 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143000"/>
            <a:ext cx="777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BELL RINGER:</a:t>
            </a:r>
          </a:p>
          <a:p>
            <a:r>
              <a:rPr lang="en-US" dirty="0" smtClean="0">
                <a:latin typeface="+mj-lt"/>
              </a:rPr>
              <a:t>On a sheet of paper, create a </a:t>
            </a:r>
            <a:r>
              <a:rPr lang="en-US" b="1" dirty="0" smtClean="0">
                <a:latin typeface="+mj-lt"/>
              </a:rPr>
              <a:t>KWL Chart on WWI. </a:t>
            </a:r>
            <a:r>
              <a:rPr lang="en-US" dirty="0" smtClean="0">
                <a:latin typeface="+mj-lt"/>
              </a:rPr>
              <a:t>(What do I </a:t>
            </a:r>
            <a:r>
              <a:rPr lang="en-US" b="1" u="sng" dirty="0" smtClean="0">
                <a:latin typeface="+mj-lt"/>
              </a:rPr>
              <a:t>K</a:t>
            </a:r>
            <a:r>
              <a:rPr lang="en-US" i="1" dirty="0" smtClean="0">
                <a:latin typeface="+mj-lt"/>
              </a:rPr>
              <a:t>now</a:t>
            </a:r>
            <a:r>
              <a:rPr lang="en-US" dirty="0" smtClean="0">
                <a:latin typeface="+mj-lt"/>
              </a:rPr>
              <a:t>? What do I </a:t>
            </a:r>
            <a:r>
              <a:rPr lang="en-US" b="1" u="sng" dirty="0" smtClean="0">
                <a:latin typeface="+mj-lt"/>
              </a:rPr>
              <a:t>W</a:t>
            </a:r>
            <a:r>
              <a:rPr lang="en-US" i="1" dirty="0" smtClean="0">
                <a:latin typeface="+mj-lt"/>
              </a:rPr>
              <a:t>ant</a:t>
            </a:r>
            <a:r>
              <a:rPr lang="en-US" dirty="0" smtClean="0">
                <a:latin typeface="+mj-lt"/>
              </a:rPr>
              <a:t> to Know? What have I </a:t>
            </a:r>
            <a:r>
              <a:rPr lang="en-US" b="1" u="sng" dirty="0" smtClean="0">
                <a:latin typeface="+mj-lt"/>
              </a:rPr>
              <a:t>L</a:t>
            </a:r>
            <a:r>
              <a:rPr lang="en-US" i="1" dirty="0" smtClean="0">
                <a:latin typeface="+mj-lt"/>
              </a:rPr>
              <a:t>earned</a:t>
            </a:r>
            <a:r>
              <a:rPr lang="en-US" dirty="0" smtClean="0">
                <a:latin typeface="+mj-lt"/>
              </a:rPr>
              <a:t>?) See example below for guidance.</a:t>
            </a:r>
            <a:endParaRPr lang="en-US" dirty="0"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2023" y="2932355"/>
          <a:ext cx="81534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2717800"/>
                <a:gridCol w="2717800"/>
              </a:tblGrid>
              <a:tr h="2133600"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KNOW</a:t>
                      </a:r>
                      <a:r>
                        <a:rPr lang="en-US" dirty="0" smtClean="0"/>
                        <a:t>: </a:t>
                      </a:r>
                    </a:p>
                    <a:p>
                      <a:endParaRPr lang="en-US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0" dirty="0" smtClean="0"/>
                        <a:t>I</a:t>
                      </a:r>
                      <a:r>
                        <a:rPr lang="en-US" sz="1400" b="0" baseline="0" dirty="0" smtClean="0"/>
                        <a:t> know the war was fought in Europe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0" baseline="0" dirty="0" smtClean="0"/>
                        <a:t>I know the side America fought on won the war</a:t>
                      </a:r>
                      <a:endParaRPr lang="en-US" sz="1400" b="0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WANT:</a:t>
                      </a:r>
                    </a:p>
                    <a:p>
                      <a:endParaRPr lang="en-US" u="sng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0" u="none" dirty="0" smtClean="0"/>
                        <a:t>I</a:t>
                      </a:r>
                      <a:r>
                        <a:rPr lang="en-US" sz="1400" b="0" u="none" baseline="0" dirty="0" smtClean="0"/>
                        <a:t> want to know if Hitler fought in this war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0" u="none" baseline="0" dirty="0" smtClean="0"/>
                        <a:t>I want to know why WWI started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0" u="none" baseline="0" dirty="0" smtClean="0"/>
                        <a:t>What did women do during WWI?</a:t>
                      </a:r>
                      <a:endParaRPr lang="en-US" sz="1400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u="sng" dirty="0" smtClean="0"/>
                        <a:t>LEARN:</a:t>
                      </a:r>
                    </a:p>
                    <a:p>
                      <a:endParaRPr lang="en-US" u="sng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400" b="0" u="none" dirty="0" smtClean="0"/>
                        <a:t>You</a:t>
                      </a:r>
                      <a:r>
                        <a:rPr lang="en-US" sz="1400" b="0" u="none" baseline="0" dirty="0" smtClean="0"/>
                        <a:t> will fill this column as the unit progresses. At this time, do not put anything here since we have not had a lesson on WWI yet.</a:t>
                      </a:r>
                      <a:endParaRPr lang="en-US" sz="1400" b="0" u="none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Archduke Franz Ferdinand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b="1" smtClean="0"/>
              <a:t>Ferdinand was to </a:t>
            </a:r>
          </a:p>
          <a:p>
            <a:pPr eaLnBrk="1" hangingPunct="1">
              <a:buFont typeface="Wingdings" charset="2"/>
              <a:buNone/>
            </a:pPr>
            <a:r>
              <a:rPr lang="en-US" b="1" smtClean="0"/>
              <a:t>be next emperor </a:t>
            </a:r>
          </a:p>
          <a:p>
            <a:pPr eaLnBrk="1" hangingPunct="1">
              <a:buFont typeface="Wingdings" charset="2"/>
              <a:buNone/>
            </a:pPr>
            <a:r>
              <a:rPr lang="en-US" b="1" smtClean="0"/>
              <a:t>of Austria-Hungary</a:t>
            </a:r>
          </a:p>
        </p:txBody>
      </p:sp>
      <p:pic>
        <p:nvPicPr>
          <p:cNvPr id="18436" name="Picture 4" descr="funeral of archduke ferdinand_fun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038600"/>
            <a:ext cx="3505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europe19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124200"/>
            <a:ext cx="2741613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family of Archduke ferdinan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6764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archduke ferdinan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0" y="1676400"/>
            <a:ext cx="1985963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Assassination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b="1" smtClean="0"/>
              <a:t>June 28, 1914</a:t>
            </a:r>
          </a:p>
          <a:p>
            <a:pPr eaLnBrk="1" hangingPunct="1"/>
            <a:r>
              <a:rPr lang="en-US" b="1" smtClean="0"/>
              <a:t>Archduke Francis Ferdinand &amp; wife (A-H) killed by Serbian who was angry A-H was ruling his country</a:t>
            </a:r>
          </a:p>
          <a:p>
            <a:pPr eaLnBrk="1" hangingPunct="1"/>
            <a:r>
              <a:rPr lang="en-US" b="1" smtClean="0"/>
              <a:t>Austria-Hungary blamed Serbia &amp; declared war</a:t>
            </a:r>
          </a:p>
          <a:p>
            <a:pPr eaLnBrk="1" hangingPunct="1"/>
            <a:r>
              <a:rPr lang="en-US" b="1" smtClean="0"/>
              <a:t>Great Britain, France, &amp; Russia had alliance with Serbia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20483" name="Content Placeholder 3" descr="central and allied power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8600" y="152400"/>
            <a:ext cx="8474075" cy="6553200"/>
          </a:xfrm>
        </p:spPr>
      </p:pic>
      <p:sp>
        <p:nvSpPr>
          <p:cNvPr id="5" name="Down Arrow 4"/>
          <p:cNvSpPr/>
          <p:nvPr/>
        </p:nvSpPr>
        <p:spPr>
          <a:xfrm rot="836206">
            <a:off x="4802502" y="4316788"/>
            <a:ext cx="304800" cy="685800"/>
          </a:xfrm>
          <a:prstGeom prst="downArrow">
            <a:avLst/>
          </a:prstGeom>
          <a:solidFill>
            <a:schemeClr val="accent1">
              <a:tint val="95000"/>
              <a:alpha val="4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283985">
            <a:off x="2514600" y="4114800"/>
            <a:ext cx="990600" cy="228600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3352800" y="4724400"/>
            <a:ext cx="990600" cy="228600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 rot="9534736">
            <a:off x="4122755" y="3599553"/>
            <a:ext cx="990600" cy="228600"/>
          </a:xfrm>
          <a:prstGeom prst="rightArrow">
            <a:avLst/>
          </a:prstGeom>
          <a:solidFill>
            <a:schemeClr val="accent4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Allied Powers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b="1" smtClean="0"/>
              <a:t>Great Britain</a:t>
            </a:r>
          </a:p>
          <a:p>
            <a:pPr eaLnBrk="1" hangingPunct="1"/>
            <a:r>
              <a:rPr lang="en-US" b="1" smtClean="0"/>
              <a:t>France</a:t>
            </a:r>
          </a:p>
          <a:p>
            <a:pPr eaLnBrk="1" hangingPunct="1"/>
            <a:r>
              <a:rPr lang="en-US" b="1" smtClean="0"/>
              <a:t>Russia</a:t>
            </a:r>
          </a:p>
          <a:p>
            <a:pPr eaLnBrk="1" hangingPunct="1"/>
            <a:r>
              <a:rPr lang="en-US" b="1" smtClean="0"/>
              <a:t>Serbia</a:t>
            </a:r>
          </a:p>
          <a:p>
            <a:pPr eaLnBrk="1" hangingPunct="1"/>
            <a:r>
              <a:rPr lang="en-US" b="1" smtClean="0"/>
              <a:t>Italy (1915)</a:t>
            </a:r>
          </a:p>
          <a:p>
            <a:pPr eaLnBrk="1" hangingPunct="1"/>
            <a:r>
              <a:rPr lang="en-US" b="1" smtClean="0"/>
              <a:t>USA (1917)</a:t>
            </a:r>
          </a:p>
        </p:txBody>
      </p:sp>
      <p:pic>
        <p:nvPicPr>
          <p:cNvPr id="21508" name="Picture 4" descr="allied power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7663" y="2501900"/>
            <a:ext cx="5951537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Central Powers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b="1" smtClean="0"/>
              <a:t>Austria-Hungary</a:t>
            </a:r>
          </a:p>
          <a:p>
            <a:pPr eaLnBrk="1" hangingPunct="1"/>
            <a:r>
              <a:rPr lang="en-US" b="1" smtClean="0"/>
              <a:t>Germany</a:t>
            </a:r>
          </a:p>
          <a:p>
            <a:pPr eaLnBrk="1" hangingPunct="1"/>
            <a:r>
              <a:rPr lang="en-US" b="1" smtClean="0"/>
              <a:t>Turkey</a:t>
            </a:r>
          </a:p>
          <a:p>
            <a:pPr lvl="1" eaLnBrk="1" hangingPunct="1"/>
            <a:r>
              <a:rPr lang="en-US" b="1" smtClean="0"/>
              <a:t> </a:t>
            </a:r>
            <a:r>
              <a:rPr lang="en-US" sz="2000" b="1" smtClean="0"/>
              <a:t>Ottoman Empire</a:t>
            </a:r>
          </a:p>
          <a:p>
            <a:pPr eaLnBrk="1" hangingPunct="1"/>
            <a:r>
              <a:rPr lang="en-US" b="1" smtClean="0"/>
              <a:t>Bulgaria</a:t>
            </a:r>
          </a:p>
        </p:txBody>
      </p:sp>
      <p:pic>
        <p:nvPicPr>
          <p:cNvPr id="22532" name="Picture 4" descr="ww I ma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752600"/>
            <a:ext cx="3565525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3" name="Picture 4" descr="central allianc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810000"/>
            <a:ext cx="1539875" cy="246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Russian Revolution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b="1" smtClean="0"/>
              <a:t>Germans defeating Russians</a:t>
            </a:r>
          </a:p>
          <a:p>
            <a:pPr eaLnBrk="1" hangingPunct="1"/>
            <a:r>
              <a:rPr lang="en-US" b="1" smtClean="0"/>
              <a:t>Czar Nicholas II wouldn’t surrender</a:t>
            </a:r>
          </a:p>
          <a:p>
            <a:pPr lvl="1" eaLnBrk="1" hangingPunct="1"/>
            <a:r>
              <a:rPr lang="en-US" b="1" smtClean="0"/>
              <a:t>Two million Russians killed</a:t>
            </a:r>
          </a:p>
          <a:p>
            <a:pPr eaLnBrk="1" hangingPunct="1"/>
            <a:r>
              <a:rPr lang="en-US" b="1" smtClean="0"/>
              <a:t>March 1917 – Russians revolted</a:t>
            </a:r>
          </a:p>
          <a:p>
            <a:pPr lvl="1" eaLnBrk="1" hangingPunct="1"/>
            <a:r>
              <a:rPr lang="en-US" b="1" smtClean="0"/>
              <a:t>Forced Nicholas to resign</a:t>
            </a:r>
          </a:p>
          <a:p>
            <a:pPr lvl="1" eaLnBrk="1" hangingPunct="1"/>
            <a:r>
              <a:rPr lang="en-US" b="1" smtClean="0"/>
              <a:t>New government continued to</a:t>
            </a:r>
          </a:p>
          <a:p>
            <a:pPr lvl="1" eaLnBrk="1" hangingPunct="1">
              <a:buFont typeface="Wingdings" charset="2"/>
              <a:buNone/>
            </a:pPr>
            <a:r>
              <a:rPr lang="en-US" b="1" smtClean="0"/>
              <a:t>   fight WW I</a:t>
            </a:r>
          </a:p>
          <a:p>
            <a:pPr lvl="1" eaLnBrk="1" hangingPunct="1"/>
            <a:endParaRPr lang="en-US" b="1" smtClean="0"/>
          </a:p>
          <a:p>
            <a:pPr lvl="1" eaLnBrk="1" hangingPunct="1">
              <a:buFont typeface="Wingdings" charset="2"/>
              <a:buNone/>
            </a:pPr>
            <a:endParaRPr lang="en-US" smtClean="0"/>
          </a:p>
          <a:p>
            <a:pPr lvl="1" eaLnBrk="1" hangingPunct="1">
              <a:buFont typeface="Wingdings" charset="2"/>
              <a:buNone/>
            </a:pPr>
            <a:endParaRPr lang="en-US" smtClean="0"/>
          </a:p>
        </p:txBody>
      </p:sp>
      <p:pic>
        <p:nvPicPr>
          <p:cNvPr id="23556" name="Picture 4" descr="czar nicholas I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4191000"/>
            <a:ext cx="24447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Russian Revolution </a:t>
            </a:r>
            <a:r>
              <a:rPr lang="en-US" sz="2400" b="1" smtClean="0">
                <a:solidFill>
                  <a:schemeClr val="folHlink"/>
                </a:solidFill>
              </a:rPr>
              <a:t>(continued)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November 1917 – Russian Revolution</a:t>
            </a:r>
          </a:p>
          <a:p>
            <a:pPr lvl="1" eaLnBrk="1" hangingPunct="1"/>
            <a:r>
              <a:rPr lang="en-US" sz="1800" b="1" dirty="0" smtClean="0"/>
              <a:t>Communist won control</a:t>
            </a:r>
          </a:p>
          <a:p>
            <a:pPr lvl="2" eaLnBrk="1" hangingPunct="1"/>
            <a:r>
              <a:rPr lang="en-US" sz="1600" b="1" dirty="0" smtClean="0"/>
              <a:t>Government owns businesses</a:t>
            </a:r>
          </a:p>
          <a:p>
            <a:pPr lvl="1" eaLnBrk="1" hangingPunct="1"/>
            <a:r>
              <a:rPr lang="en-US" sz="1800" b="1" dirty="0" smtClean="0"/>
              <a:t>Vladimir Lenin – leader</a:t>
            </a:r>
          </a:p>
          <a:p>
            <a:pPr lvl="1" eaLnBrk="1" hangingPunct="1">
              <a:buFont typeface="Wingdings" charset="2"/>
              <a:buNone/>
            </a:pPr>
            <a:endParaRPr lang="en-US" sz="2400" b="1" dirty="0" smtClean="0"/>
          </a:p>
          <a:p>
            <a:pPr lvl="1" eaLnBrk="1" hangingPunct="1">
              <a:buFont typeface="Wingdings" charset="2"/>
              <a:buNone/>
            </a:pPr>
            <a:endParaRPr lang="en-US" sz="2400" b="1" dirty="0" smtClean="0"/>
          </a:p>
          <a:p>
            <a:pPr lvl="1" eaLnBrk="1" hangingPunct="1">
              <a:buFont typeface="Wingdings" charset="2"/>
              <a:buNone/>
            </a:pPr>
            <a:endParaRPr lang="en-US" sz="2400" b="1" dirty="0" smtClean="0"/>
          </a:p>
          <a:p>
            <a:pPr lvl="1" eaLnBrk="1" hangingPunct="1">
              <a:buFont typeface="Wingdings" charset="2"/>
              <a:buNone/>
            </a:pPr>
            <a:endParaRPr lang="en-US" sz="2400" b="1" dirty="0" smtClean="0"/>
          </a:p>
          <a:p>
            <a:pPr lvl="1" eaLnBrk="1" hangingPunct="1">
              <a:buFont typeface="Wingdings" charset="2"/>
              <a:buNone/>
            </a:pPr>
            <a:endParaRPr lang="en-US" sz="2400" b="1" dirty="0" smtClean="0"/>
          </a:p>
          <a:p>
            <a:pPr eaLnBrk="1" hangingPunct="1"/>
            <a:r>
              <a:rPr lang="en-US" sz="2000" b="1" dirty="0" smtClean="0"/>
              <a:t>1918 – Lenin signed peace treaty with Germany to end fighting – freed Germany to concentrate on fighting in West (France)</a:t>
            </a:r>
          </a:p>
          <a:p>
            <a:pPr lvl="1" eaLnBrk="1" hangingPunct="1"/>
            <a:endParaRPr lang="en-US" sz="1800" b="1" dirty="0" smtClean="0"/>
          </a:p>
        </p:txBody>
      </p:sp>
      <p:pic>
        <p:nvPicPr>
          <p:cNvPr id="24580" name="Picture 4" descr="len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286000"/>
            <a:ext cx="215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Trench Warfare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1800" b="1" dirty="0" smtClean="0"/>
              <a:t>Long ditches dug in earth</a:t>
            </a:r>
          </a:p>
          <a:p>
            <a:pPr eaLnBrk="1" hangingPunct="1"/>
            <a:r>
              <a:rPr lang="en-US" sz="1800" b="1" dirty="0" smtClean="0"/>
              <a:t>Often separated by barbed wire</a:t>
            </a:r>
          </a:p>
          <a:p>
            <a:pPr eaLnBrk="1" hangingPunct="1"/>
            <a:r>
              <a:rPr lang="en-US" sz="1800" b="1" dirty="0" smtClean="0"/>
              <a:t>Soldiers fired machine guns &amp; poison gas</a:t>
            </a:r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  <p:pic>
        <p:nvPicPr>
          <p:cNvPr id="25604" name="Picture 4" descr="ww I trench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124200"/>
            <a:ext cx="47625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New Technology</a:t>
            </a: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400" b="1" smtClean="0"/>
              <a:t>  Airplanes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sz="2400" smtClean="0"/>
              <a:t>                 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2400" b="1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2400" smtClean="0"/>
          </a:p>
        </p:txBody>
      </p:sp>
      <p:pic>
        <p:nvPicPr>
          <p:cNvPr id="26628" name="Picture 4" descr="airplane world war 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81200"/>
            <a:ext cx="1981200" cy="1733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629" name="Picture 7" descr="airfar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981200"/>
            <a:ext cx="4645025" cy="4133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New Technology</a:t>
            </a:r>
            <a:endParaRPr lang="en-US" b="1" dirty="0"/>
          </a:p>
        </p:txBody>
      </p:sp>
      <p:sp>
        <p:nvSpPr>
          <p:cNvPr id="27651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b="1" dirty="0" smtClean="0"/>
              <a:t>Tanks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7652" name="Picture 3" descr="tan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981200"/>
            <a:ext cx="5226050" cy="3852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>
                <a:ea typeface="+mn-ea"/>
              </a:rPr>
              <a:t>1914 - 1918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World War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New Technology</a:t>
            </a:r>
            <a:endParaRPr lang="en-US" dirty="0"/>
          </a:p>
        </p:txBody>
      </p:sp>
      <p:sp>
        <p:nvSpPr>
          <p:cNvPr id="2867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b="1" dirty="0" smtClean="0"/>
              <a:t>Poison Gas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8676" name="Picture 4" descr="gas mas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209800"/>
            <a:ext cx="4371975" cy="376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New Technology</a:t>
            </a:r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b="1" dirty="0" smtClean="0"/>
              <a:t>Submarines</a:t>
            </a:r>
          </a:p>
          <a:p>
            <a:pPr eaLnBrk="1" hangingPunct="1">
              <a:buFont typeface="Wingdings 2" charset="2"/>
              <a:buNone/>
            </a:pPr>
            <a:endParaRPr lang="en-US" dirty="0" smtClean="0"/>
          </a:p>
        </p:txBody>
      </p:sp>
      <p:pic>
        <p:nvPicPr>
          <p:cNvPr id="29700" name="Picture 4" descr="submarin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286000"/>
            <a:ext cx="628650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Lusitania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000" b="1" dirty="0" smtClean="0"/>
              <a:t>British merchant ship carrying 1,200 passengers (128 Americans)</a:t>
            </a:r>
          </a:p>
          <a:p>
            <a:pPr eaLnBrk="1" hangingPunct="1"/>
            <a:r>
              <a:rPr lang="en-US" sz="2000" b="1" dirty="0" smtClean="0"/>
              <a:t>1915 – Sunk by Germans</a:t>
            </a:r>
            <a:r>
              <a:rPr lang="en-US" sz="2000" dirty="0" smtClean="0"/>
              <a:t> </a:t>
            </a:r>
          </a:p>
          <a:p>
            <a:pPr eaLnBrk="1" hangingPunct="1">
              <a:buFont typeface="Wingdings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0724" name="Picture 5" descr="lusitania NY Ti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819400"/>
            <a:ext cx="5105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folHlink"/>
                </a:solidFill>
              </a:rPr>
              <a:t>German Submarines / </a:t>
            </a:r>
            <a:r>
              <a:rPr lang="en-US" sz="2800" b="1" smtClean="0">
                <a:solidFill>
                  <a:schemeClr val="folHlink"/>
                </a:solidFill>
              </a:rPr>
              <a:t>U-Boats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000" b="1" smtClean="0"/>
              <a:t>Sank several USA ships</a:t>
            </a:r>
          </a:p>
          <a:p>
            <a:pPr eaLnBrk="1" hangingPunct="1"/>
            <a:r>
              <a:rPr lang="en-US" sz="2000" b="1" smtClean="0"/>
              <a:t>USA declared war – April 6, 1917</a:t>
            </a:r>
          </a:p>
          <a:p>
            <a:pPr eaLnBrk="1" hangingPunct="1">
              <a:buFont typeface="Wingdings" charset="2"/>
              <a:buNone/>
            </a:pPr>
            <a:endParaRPr lang="en-US" b="1" smtClean="0"/>
          </a:p>
        </p:txBody>
      </p:sp>
      <p:pic>
        <p:nvPicPr>
          <p:cNvPr id="31748" name="Picture 3" descr="nava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54163"/>
            <a:ext cx="3552825" cy="4694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Zimmerman Note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smtClean="0"/>
              <a:t>1917 – Germany asked Mexico to go to war against USA</a:t>
            </a:r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endParaRPr lang="en-US" b="1" smtClean="0"/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Germany promised Mexico lands lost to USA in 1848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b="1" smtClean="0"/>
          </a:p>
        </p:txBody>
      </p:sp>
      <p:pic>
        <p:nvPicPr>
          <p:cNvPr id="32772" name="Picture 4" descr="zimmerman no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514600"/>
            <a:ext cx="2209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6425" y="320675"/>
            <a:ext cx="8385175" cy="669925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USA Involvement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b="1" smtClean="0"/>
              <a:t>USA tried to remain neutral</a:t>
            </a:r>
          </a:p>
          <a:p>
            <a:pPr lvl="1" eaLnBrk="1" hangingPunct="1"/>
            <a:r>
              <a:rPr lang="en-US" b="1" smtClean="0"/>
              <a:t>President Woodrow Wilson</a:t>
            </a:r>
          </a:p>
          <a:p>
            <a:pPr eaLnBrk="1" hangingPunct="1">
              <a:buFont typeface="Wingdings" charset="2"/>
              <a:buNone/>
            </a:pPr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>
              <a:buFont typeface="Wingdings" charset="2"/>
              <a:buNone/>
            </a:pPr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/>
            <a:endParaRPr lang="en-US" b="1" smtClean="0"/>
          </a:p>
          <a:p>
            <a:pPr eaLnBrk="1" hangingPunct="1">
              <a:buFont typeface="Wingdings 2" charset="2"/>
              <a:buNone/>
            </a:pPr>
            <a:endParaRPr lang="en-US" b="1" smtClean="0"/>
          </a:p>
          <a:p>
            <a:pPr eaLnBrk="1" hangingPunct="1"/>
            <a:r>
              <a:rPr lang="en-US" b="1" smtClean="0"/>
              <a:t>Americans mixed on sides to support</a:t>
            </a:r>
          </a:p>
          <a:p>
            <a:pPr lvl="1" eaLnBrk="1" hangingPunct="1"/>
            <a:endParaRPr lang="en-US" b="1" smtClean="0"/>
          </a:p>
        </p:txBody>
      </p:sp>
      <p:pic>
        <p:nvPicPr>
          <p:cNvPr id="33796" name="Picture 4" descr="woodrow wil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590800"/>
            <a:ext cx="35814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Life in USA – WW I</a:t>
            </a:r>
            <a:r>
              <a:rPr lang="en-US" b="1" smtClean="0">
                <a:solidFill>
                  <a:srgbClr val="7B9899"/>
                </a:solidFill>
              </a:rPr>
              <a:t> </a:t>
            </a:r>
            <a:r>
              <a:rPr lang="en-US" sz="2800" b="1" smtClean="0">
                <a:solidFill>
                  <a:srgbClr val="7B9899"/>
                </a:solidFill>
              </a:rPr>
              <a:t>(continued)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b="1" smtClean="0"/>
              <a:t>Propaganda </a:t>
            </a:r>
          </a:p>
          <a:p>
            <a:pPr lvl="1" eaLnBrk="1" hangingPunct="1"/>
            <a:r>
              <a:rPr lang="en-US" b="1" smtClean="0"/>
              <a:t>Encouraged men to become soldiers</a:t>
            </a:r>
          </a:p>
          <a:p>
            <a:pPr lvl="1" eaLnBrk="1" hangingPunct="1"/>
            <a:r>
              <a:rPr lang="en-US" b="1" smtClean="0"/>
              <a:t>Encouraged people to buy Liberty Bonds</a:t>
            </a:r>
          </a:p>
        </p:txBody>
      </p:sp>
      <p:pic>
        <p:nvPicPr>
          <p:cNvPr id="34820" name="Picture 4" descr="ww I propagan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463" y="2971800"/>
            <a:ext cx="4224337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Uncle%20S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1838" y="3387725"/>
            <a:ext cx="603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Uncle%20S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1838" y="3387725"/>
            <a:ext cx="6032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US Involvement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Content Placeholder 3" descr="us enters wwi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004301" y="1527175"/>
            <a:ext cx="3098885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folHlink"/>
                </a:solidFill>
              </a:rPr>
              <a:t>Life in USA during WW I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b="1" dirty="0" smtClean="0"/>
              <a:t>Government must raise money to pay for war</a:t>
            </a:r>
          </a:p>
          <a:p>
            <a:pPr lvl="1" eaLnBrk="1" hangingPunct="1"/>
            <a:r>
              <a:rPr lang="en-US" b="1" dirty="0" smtClean="0"/>
              <a:t>Raise taxes</a:t>
            </a:r>
          </a:p>
          <a:p>
            <a:pPr lvl="1" eaLnBrk="1" hangingPunct="1"/>
            <a:r>
              <a:rPr lang="en-US" b="1" u="sng" dirty="0" smtClean="0"/>
              <a:t>Liberty Bonds</a:t>
            </a:r>
          </a:p>
          <a:p>
            <a:pPr lvl="1" eaLnBrk="1" hangingPunct="1"/>
            <a:endParaRPr lang="en-US" b="1" dirty="0" smtClean="0"/>
          </a:p>
          <a:p>
            <a:pPr lvl="1" eaLnBrk="1" hangingPunct="1"/>
            <a:endParaRPr lang="en-US" b="1" dirty="0" smtClean="0"/>
          </a:p>
          <a:p>
            <a:pPr lvl="1" eaLnBrk="1" hangingPunct="1"/>
            <a:endParaRPr lang="en-US" b="1" dirty="0" smtClean="0"/>
          </a:p>
          <a:p>
            <a:pPr lvl="1" eaLnBrk="1" hangingPunct="1"/>
            <a:endParaRPr lang="en-US" b="1" dirty="0" smtClean="0"/>
          </a:p>
        </p:txBody>
      </p:sp>
      <p:pic>
        <p:nvPicPr>
          <p:cNvPr id="35844" name="Picture 4" descr="german subs ww 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057400"/>
            <a:ext cx="4945841" cy="375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00600" y="1524000"/>
            <a:ext cx="4117848" cy="4187952"/>
          </a:xfrm>
        </p:spPr>
        <p:txBody>
          <a:bodyPr/>
          <a:lstStyle/>
          <a:p>
            <a:pPr eaLnBrk="1" hangingPunct="1"/>
            <a:r>
              <a:rPr lang="en-US" b="1" dirty="0" smtClean="0"/>
              <a:t>Raise army</a:t>
            </a:r>
          </a:p>
          <a:p>
            <a:pPr lvl="1" eaLnBrk="1" hangingPunct="1"/>
            <a:r>
              <a:rPr lang="en-US" b="1" dirty="0" smtClean="0"/>
              <a:t>Selective Service Act</a:t>
            </a:r>
          </a:p>
          <a:p>
            <a:pPr lvl="2" eaLnBrk="1" hangingPunct="1"/>
            <a:r>
              <a:rPr lang="en-US" b="1" dirty="0" smtClean="0"/>
              <a:t>All men 18 to 45 register for </a:t>
            </a:r>
            <a:r>
              <a:rPr lang="en-US" b="1" i="1" u="sng" dirty="0" smtClean="0"/>
              <a:t>draft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folHlink"/>
                </a:solidFill>
              </a:rPr>
              <a:t>Life in USA during WW I</a:t>
            </a:r>
          </a:p>
        </p:txBody>
      </p:sp>
      <p:pic>
        <p:nvPicPr>
          <p:cNvPr id="5" name="Picture 4" descr="propaganda enl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76400"/>
            <a:ext cx="3962400" cy="4443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folHlink"/>
                </a:solidFill>
              </a:rPr>
              <a:t>Causes</a:t>
            </a:r>
            <a:endParaRPr lang="en-US" b="1" smtClean="0">
              <a:solidFill>
                <a:srgbClr val="7B9899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smtClean="0">
                <a:solidFill>
                  <a:schemeClr val="folHlink"/>
                </a:solidFill>
              </a:rPr>
              <a:t>Imperialism</a:t>
            </a:r>
            <a:r>
              <a:rPr lang="en-US" sz="3200" b="1" smtClean="0"/>
              <a:t> – </a:t>
            </a:r>
            <a:r>
              <a:rPr lang="en-US" sz="2400" smtClean="0"/>
              <a:t>super powers would establish colonies in other nations or territories</a:t>
            </a:r>
          </a:p>
          <a:p>
            <a:pPr eaLnBrk="1" hangingPunct="1"/>
            <a:endParaRPr lang="en-US" smtClean="0"/>
          </a:p>
        </p:txBody>
      </p:sp>
      <p:pic>
        <p:nvPicPr>
          <p:cNvPr id="13316" name="Picture 3" descr="imperialis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2438400"/>
            <a:ext cx="367665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Life in USA – WW I</a:t>
            </a:r>
            <a:r>
              <a:rPr lang="en-US" b="1" smtClean="0">
                <a:solidFill>
                  <a:srgbClr val="7B9899"/>
                </a:solidFill>
              </a:rPr>
              <a:t> </a:t>
            </a:r>
            <a:r>
              <a:rPr lang="en-US" sz="2800" b="1" smtClean="0">
                <a:solidFill>
                  <a:srgbClr val="7B9899"/>
                </a:solidFill>
              </a:rPr>
              <a:t>(continued)</a:t>
            </a:r>
            <a:endParaRPr lang="en-US" b="1" smtClean="0">
              <a:solidFill>
                <a:srgbClr val="7B9899"/>
              </a:solidFill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5184775" cy="3502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 smtClean="0"/>
              <a:t>Grow </a:t>
            </a:r>
            <a:r>
              <a:rPr lang="en-US" sz="2000" b="1" i="1" u="sng" dirty="0" smtClean="0"/>
              <a:t>Victory Gardens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Paid farmers to grow more 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800" b="1" dirty="0" smtClean="0"/>
              <a:t>       food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dirty="0" smtClean="0"/>
              <a:t>Helped feed Allied Powers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b="1" i="1" u="sng" dirty="0" smtClean="0">
                <a:solidFill>
                  <a:schemeClr val="accent6">
                    <a:lumMod val="50000"/>
                  </a:schemeClr>
                </a:solidFill>
              </a:rPr>
              <a:t>Rationing</a:t>
            </a:r>
            <a:r>
              <a:rPr lang="en-US" sz="1800" b="1" dirty="0" smtClean="0"/>
              <a:t>: No meat or wheat on 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800" b="1" dirty="0" smtClean="0"/>
              <a:t>       certain days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</a:pPr>
            <a:endParaRPr lang="en-US" sz="2800" b="1" dirty="0" smtClean="0"/>
          </a:p>
        </p:txBody>
      </p:sp>
      <p:pic>
        <p:nvPicPr>
          <p:cNvPr id="4" name="Picture 3" descr="cottage chee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048000"/>
            <a:ext cx="2011680" cy="2862072"/>
          </a:xfrm>
          <a:prstGeom prst="rect">
            <a:avLst/>
          </a:prstGeom>
        </p:spPr>
      </p:pic>
      <p:pic>
        <p:nvPicPr>
          <p:cNvPr id="5" name="Picture 4" descr="propaganda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676400"/>
            <a:ext cx="3027123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propaganda poster gardens ww 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52400"/>
            <a:ext cx="44958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Women in the Workplace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2400" b="1" smtClean="0"/>
              <a:t>Women replace fighting men at work jobs</a:t>
            </a:r>
          </a:p>
          <a:p>
            <a:pPr eaLnBrk="1" hangingPunct="1">
              <a:buFont typeface="Wingdings 2" charset="2"/>
              <a:buNone/>
            </a:pPr>
            <a:endParaRPr lang="en-US" smtClean="0"/>
          </a:p>
        </p:txBody>
      </p:sp>
      <p:pic>
        <p:nvPicPr>
          <p:cNvPr id="4" name="Picture 3" descr="women in w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133600"/>
            <a:ext cx="2762250" cy="3780452"/>
          </a:xfrm>
          <a:prstGeom prst="rect">
            <a:avLst/>
          </a:prstGeom>
        </p:spPr>
      </p:pic>
      <p:pic>
        <p:nvPicPr>
          <p:cNvPr id="5" name="Picture 4" descr="women in facto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209800"/>
            <a:ext cx="2529840" cy="3614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Treaty of Versailles</a:t>
            </a: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President Woodrow Wilson’s Plan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“</a:t>
            </a:r>
            <a:r>
              <a:rPr lang="en-US" sz="1800" b="1" i="1" u="sng" dirty="0" smtClean="0"/>
              <a:t>Fourteen Points</a:t>
            </a:r>
            <a:r>
              <a:rPr lang="en-US" sz="1800" b="1" dirty="0" smtClean="0"/>
              <a:t>”: Called for nations to be able to choose what type of government that would be set 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Called for </a:t>
            </a:r>
            <a:r>
              <a:rPr lang="en-US" sz="1800" b="1" i="1" u="sng" dirty="0" smtClean="0"/>
              <a:t>League of Nations: </a:t>
            </a:r>
            <a:r>
              <a:rPr lang="en-US" sz="1800" b="1" dirty="0" smtClean="0"/>
              <a:t>assembly of nations to continue world peace and discuss global issues</a:t>
            </a:r>
            <a:endParaRPr lang="en-US" sz="1800" b="1" i="1" u="sng" dirty="0" smtClean="0"/>
          </a:p>
          <a:p>
            <a:pPr eaLnBrk="1" hangingPunct="1">
              <a:lnSpc>
                <a:spcPct val="90000"/>
              </a:lnSpc>
            </a:pP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Treaty by Allied Nations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i="1" u="sng" dirty="0" smtClean="0"/>
              <a:t>Treaty of Versailles </a:t>
            </a:r>
            <a:r>
              <a:rPr lang="en-US" sz="1800" b="1" dirty="0" smtClean="0"/>
              <a:t>– November 11, 1918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Blamed Germany for war &amp; forced them to pay billions of $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Wilson signed but Senate refused to ratify</a:t>
            </a:r>
          </a:p>
          <a:p>
            <a:pPr lvl="1" eaLnBrk="1" hangingPunct="1">
              <a:lnSpc>
                <a:spcPct val="90000"/>
              </a:lnSpc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folHlink"/>
                </a:solidFill>
              </a:rPr>
              <a:t>Results of World War I</a:t>
            </a: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8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Created new map of Europe &amp; Middle East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Caused terrible damage &amp; loss of life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/>
              <a:t>USA lost 126,000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i="1" u="sng" dirty="0" smtClean="0"/>
              <a:t>10</a:t>
            </a:r>
            <a:r>
              <a:rPr lang="en-US" sz="1600" b="1" dirty="0" smtClean="0"/>
              <a:t> million deaths worldwide for WW I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1" dirty="0" smtClean="0"/>
              <a:t>Planted seeds of anger in Germany – WW II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</p:txBody>
      </p:sp>
      <p:pic>
        <p:nvPicPr>
          <p:cNvPr id="40964" name="Picture 6" descr="NCSU-Belltower-thu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743200"/>
            <a:ext cx="2362200" cy="353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76600" y="5690580"/>
            <a:ext cx="32004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 eaLnBrk="1" hangingPunct="1">
              <a:lnSpc>
                <a:spcPct val="80000"/>
              </a:lnSpc>
            </a:pPr>
            <a:r>
              <a:rPr lang="en-US" sz="1600" b="1" i="1" dirty="0" smtClean="0"/>
              <a:t>NCSU Bell Tower</a:t>
            </a:r>
          </a:p>
          <a:p>
            <a:pPr lvl="2" algn="r" eaLnBrk="1" hangingPunct="1">
              <a:lnSpc>
                <a:spcPct val="80000"/>
              </a:lnSpc>
            </a:pPr>
            <a:r>
              <a:rPr lang="en-US" sz="1400" b="1" dirty="0" smtClean="0"/>
              <a:t>In memory of alumni                                                            </a:t>
            </a:r>
          </a:p>
          <a:p>
            <a:pPr lvl="2" algn="r" eaLnBrk="1" hangingPunct="1">
              <a:lnSpc>
                <a:spcPct val="80000"/>
              </a:lnSpc>
              <a:buFont typeface="Wingdings" charset="2"/>
              <a:buNone/>
            </a:pPr>
            <a:r>
              <a:rPr lang="en-US" sz="1400" b="1" dirty="0" smtClean="0"/>
              <a:t>       killed in World War 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Legacy of WWI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Although the US wanted to remain </a:t>
            </a:r>
            <a:r>
              <a:rPr lang="en-US" sz="2000" b="1" i="1" u="sng" dirty="0" smtClean="0"/>
              <a:t>neutral</a:t>
            </a:r>
            <a:r>
              <a:rPr lang="en-US" sz="2000" dirty="0" smtClean="0"/>
              <a:t> in world affairs, we ended up entering into WWI. This left a lasting legacy of being involved with other nations.</a:t>
            </a:r>
          </a:p>
          <a:p>
            <a:r>
              <a:rPr lang="en-US" sz="2000" dirty="0" smtClean="0"/>
              <a:t>There was no true agreement on post-war peace treaties which eventually led to the start of the WWII.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 descr="atom bom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3352800"/>
            <a:ext cx="2314575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North Carolina in WWI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b="1" dirty="0" smtClean="0"/>
              <a:t>During WWI….the economy thrived!</a:t>
            </a:r>
          </a:p>
          <a:p>
            <a:pPr>
              <a:buNone/>
            </a:pPr>
            <a:endParaRPr lang="en-US" dirty="0" smtClean="0"/>
          </a:p>
          <a:p>
            <a:pPr lvl="3"/>
            <a:r>
              <a:rPr lang="en-US" i="1" dirty="0" smtClean="0"/>
              <a:t>Why? Think about the industries of NC. What could they provide for the war?</a:t>
            </a:r>
            <a:endParaRPr lang="en-US" i="1" dirty="0"/>
          </a:p>
        </p:txBody>
      </p:sp>
      <p:pic>
        <p:nvPicPr>
          <p:cNvPr id="4" name="Picture 3" descr="n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352800"/>
            <a:ext cx="3592871" cy="2880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North Carolina in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68952"/>
          </a:xfrm>
        </p:spPr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b="1" i="1" u="sng" dirty="0" smtClean="0"/>
              <a:t>tobacco</a:t>
            </a:r>
            <a:r>
              <a:rPr lang="en-US" sz="2000" dirty="0" smtClean="0"/>
              <a:t> industry thrived! Soldiers smoked a lot of cigarettes to deal with the stresses of war. </a:t>
            </a:r>
          </a:p>
          <a:p>
            <a:pPr lvl="1"/>
            <a:r>
              <a:rPr lang="en-US" sz="1800" dirty="0" smtClean="0"/>
              <a:t>30 railroad cars full of tobacco would be shipped across seas for soldiers!</a:t>
            </a:r>
            <a:endParaRPr lang="en-US" sz="1800" dirty="0"/>
          </a:p>
        </p:txBody>
      </p:sp>
      <p:pic>
        <p:nvPicPr>
          <p:cNvPr id="5" name="Picture 4" descr="tobac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20" y="1551167"/>
            <a:ext cx="3649980" cy="5078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North Carolina in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76800" y="2057400"/>
            <a:ext cx="4005072" cy="1749552"/>
          </a:xfrm>
        </p:spPr>
        <p:txBody>
          <a:bodyPr/>
          <a:lstStyle/>
          <a:p>
            <a:r>
              <a:rPr lang="en-US" sz="1800" dirty="0" smtClean="0"/>
              <a:t>The Raleigh Iron Works Factory produced </a:t>
            </a:r>
            <a:r>
              <a:rPr lang="en-US" sz="1800" b="1" i="1" u="sng" dirty="0" smtClean="0"/>
              <a:t>shell casings </a:t>
            </a:r>
            <a:r>
              <a:rPr lang="en-US" sz="1800" dirty="0" smtClean="0"/>
              <a:t>for bullets used by French, British and American troops</a:t>
            </a:r>
            <a:endParaRPr lang="en-US" sz="1800" dirty="0"/>
          </a:p>
        </p:txBody>
      </p:sp>
      <p:pic>
        <p:nvPicPr>
          <p:cNvPr id="4" name="Picture 3" descr="wwi fact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28800"/>
            <a:ext cx="4669971" cy="33528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North Carolina in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1800" dirty="0" smtClean="0"/>
              <a:t>Cannon Mills Factory in Kannapolis provided </a:t>
            </a:r>
            <a:r>
              <a:rPr lang="en-US" sz="1800" b="1" i="1" u="sng" dirty="0" smtClean="0"/>
              <a:t>towels &amp; linens</a:t>
            </a:r>
            <a:r>
              <a:rPr lang="en-US" sz="1800" dirty="0" smtClean="0"/>
              <a:t> for soldiers during the war.</a:t>
            </a:r>
            <a:endParaRPr lang="en-US" sz="1800" dirty="0"/>
          </a:p>
        </p:txBody>
      </p:sp>
      <p:pic>
        <p:nvPicPr>
          <p:cNvPr id="4" name="Picture 3" descr="Cannon mil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286000"/>
            <a:ext cx="5167312" cy="387717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folHlink"/>
                </a:solidFill>
              </a:rPr>
              <a:t>Causes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chemeClr val="folHlink"/>
                </a:solidFill>
              </a:rPr>
              <a:t>Nationalism</a:t>
            </a:r>
            <a:r>
              <a:rPr lang="en-US" b="1" smtClean="0"/>
              <a:t> – </a:t>
            </a:r>
            <a:r>
              <a:rPr lang="en-US" smtClean="0"/>
              <a:t>pride in one’s own people &amp; country</a:t>
            </a:r>
          </a:p>
        </p:txBody>
      </p:sp>
      <p:pic>
        <p:nvPicPr>
          <p:cNvPr id="14340" name="Picture 3" descr="nationalis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247900"/>
            <a:ext cx="25749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North Carolina after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Troops came back from the war and wanted their </a:t>
            </a:r>
            <a:r>
              <a:rPr lang="en-US" sz="2000" b="1" i="1" u="sng" dirty="0" smtClean="0"/>
              <a:t>jobs</a:t>
            </a:r>
            <a:r>
              <a:rPr lang="en-US" sz="2000" dirty="0" smtClean="0"/>
              <a:t> back!</a:t>
            </a:r>
            <a:endParaRPr lang="en-US" sz="2000" dirty="0"/>
          </a:p>
        </p:txBody>
      </p:sp>
      <p:pic>
        <p:nvPicPr>
          <p:cNvPr id="4" name="Picture 3" descr="Soldiers-Returning-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209800"/>
            <a:ext cx="4800600" cy="37924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North Carolina after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Factories did not need to </a:t>
            </a:r>
            <a:r>
              <a:rPr lang="en-US" sz="2000" b="1" i="1" u="sng" dirty="0" smtClean="0"/>
              <a:t>produce</a:t>
            </a:r>
            <a:r>
              <a:rPr lang="en-US" sz="2000" dirty="0" smtClean="0"/>
              <a:t> as many goods because they did not need to supply the armies any longer. This meant farmers did not have to produce as much tobacco &amp; cotton, prices dropped and so did the number of jobs needed in the factories.</a:t>
            </a:r>
          </a:p>
          <a:p>
            <a:r>
              <a:rPr lang="en-US" sz="2000" dirty="0" smtClean="0"/>
              <a:t>Overall, the economy of NC slumped after WWI.</a:t>
            </a:r>
            <a:endParaRPr lang="en-US" sz="2000" dirty="0"/>
          </a:p>
        </p:txBody>
      </p:sp>
      <p:pic>
        <p:nvPicPr>
          <p:cNvPr id="4" name="Picture 3" descr="wholesale tobacc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429000"/>
            <a:ext cx="4568952" cy="28814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urope Ethnic Boundaries.bmp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-55742"/>
            <a:ext cx="8137525" cy="6913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urope WWI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960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folHlink"/>
                </a:solidFill>
              </a:rPr>
              <a:t>Causes</a:t>
            </a:r>
            <a:endParaRPr lang="en-US" b="1" smtClean="0">
              <a:solidFill>
                <a:srgbClr val="7B9899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folHlink"/>
                </a:solidFill>
              </a:rPr>
              <a:t>Alliances </a:t>
            </a:r>
            <a:r>
              <a:rPr lang="en-US" sz="4000" b="1" smtClean="0"/>
              <a:t>– </a:t>
            </a:r>
            <a:r>
              <a:rPr lang="en-US" sz="4000" smtClean="0"/>
              <a:t> </a:t>
            </a:r>
            <a:r>
              <a:rPr lang="en-US" smtClean="0"/>
              <a:t>nations signed treaties w/ each other saying they would fight for each other in the event of war</a:t>
            </a:r>
            <a:endParaRPr lang="en-US" sz="4000" b="1" smtClean="0"/>
          </a:p>
          <a:p>
            <a:pPr eaLnBrk="1" hangingPunct="1"/>
            <a:endParaRPr lang="en-US" smtClean="0"/>
          </a:p>
        </p:txBody>
      </p:sp>
      <p:pic>
        <p:nvPicPr>
          <p:cNvPr id="4" name="Picture 3" descr="allied pow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429000"/>
            <a:ext cx="2979738" cy="187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entral allianc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971800"/>
            <a:ext cx="1865313" cy="298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>
                <a:solidFill>
                  <a:schemeClr val="folHlink"/>
                </a:solidFill>
              </a:rPr>
              <a:t>Causes</a:t>
            </a:r>
            <a:endParaRPr lang="en-US" b="1" smtClean="0">
              <a:solidFill>
                <a:srgbClr val="7B9899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>
                <a:solidFill>
                  <a:schemeClr val="folHlink"/>
                </a:solidFill>
              </a:rPr>
              <a:t>Militarism</a:t>
            </a:r>
            <a:r>
              <a:rPr lang="en-US" sz="3600" b="1" smtClean="0"/>
              <a:t> – </a:t>
            </a:r>
            <a:r>
              <a:rPr lang="en-US" smtClean="0"/>
              <a:t>European nations had large armies, navies, &amp; supplies of weapons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3" descr="Militaris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667000"/>
            <a:ext cx="4762500" cy="3390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orld-map-political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24126" t="5879" r="36902" b="52970"/>
          <a:stretch>
            <a:fillRect/>
          </a:stretch>
        </p:blipFill>
        <p:spPr>
          <a:xfrm>
            <a:off x="152400" y="1219200"/>
            <a:ext cx="8752114" cy="5486400"/>
          </a:xfr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Understanding the Causes of WWI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1203</TotalTime>
  <Words>969</Words>
  <Application>Microsoft Office PowerPoint</Application>
  <PresentationFormat>On-screen Show (4:3)</PresentationFormat>
  <Paragraphs>216</Paragraphs>
  <Slides>41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Civic</vt:lpstr>
      <vt:lpstr>World War I</vt:lpstr>
      <vt:lpstr>World War I</vt:lpstr>
      <vt:lpstr>Causes</vt:lpstr>
      <vt:lpstr>Causes</vt:lpstr>
      <vt:lpstr>Slide 5</vt:lpstr>
      <vt:lpstr>Slide 6</vt:lpstr>
      <vt:lpstr>Causes</vt:lpstr>
      <vt:lpstr>Causes</vt:lpstr>
      <vt:lpstr>Slide 9</vt:lpstr>
      <vt:lpstr>Archduke Franz Ferdinand</vt:lpstr>
      <vt:lpstr>Assassination</vt:lpstr>
      <vt:lpstr>Slide 12</vt:lpstr>
      <vt:lpstr>Allied Powers</vt:lpstr>
      <vt:lpstr>Central Powers</vt:lpstr>
      <vt:lpstr>Russian Revolution</vt:lpstr>
      <vt:lpstr>Russian Revolution (continued)</vt:lpstr>
      <vt:lpstr>Trench Warfare</vt:lpstr>
      <vt:lpstr>New Technology</vt:lpstr>
      <vt:lpstr>New Technology</vt:lpstr>
      <vt:lpstr>New Technology</vt:lpstr>
      <vt:lpstr>New Technology</vt:lpstr>
      <vt:lpstr>Lusitania</vt:lpstr>
      <vt:lpstr>German Submarines / U-Boats</vt:lpstr>
      <vt:lpstr>Zimmerman Note</vt:lpstr>
      <vt:lpstr>USA Involvement</vt:lpstr>
      <vt:lpstr>Life in USA – WW I (continued)</vt:lpstr>
      <vt:lpstr> US Involvement</vt:lpstr>
      <vt:lpstr>Life in USA during WW I</vt:lpstr>
      <vt:lpstr>Life in USA during WW I</vt:lpstr>
      <vt:lpstr>Life in USA – WW I (continued)</vt:lpstr>
      <vt:lpstr>Slide 31</vt:lpstr>
      <vt:lpstr>Women in the Workplace</vt:lpstr>
      <vt:lpstr>Treaty of Versailles</vt:lpstr>
      <vt:lpstr>Results of World War I</vt:lpstr>
      <vt:lpstr>Legacy of WWI</vt:lpstr>
      <vt:lpstr>North Carolina in WWI</vt:lpstr>
      <vt:lpstr>North Carolina in WWI</vt:lpstr>
      <vt:lpstr>North Carolina in WWI</vt:lpstr>
      <vt:lpstr>North Carolina in WWI</vt:lpstr>
      <vt:lpstr>North Carolina after WWI</vt:lpstr>
      <vt:lpstr>North Carolina after WWI</vt:lpstr>
    </vt:vector>
  </TitlesOfParts>
  <Company>WCPSS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</dc:title>
  <dc:creator>WCPSS</dc:creator>
  <cp:lastModifiedBy>amunz</cp:lastModifiedBy>
  <cp:revision>32</cp:revision>
  <dcterms:created xsi:type="dcterms:W3CDTF">2011-02-08T12:45:17Z</dcterms:created>
  <dcterms:modified xsi:type="dcterms:W3CDTF">2013-02-20T20:25:02Z</dcterms:modified>
</cp:coreProperties>
</file>